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734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749E3-C4CE-4CD8-84D4-7E03EA956B73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0E10F-696E-4B40-8B90-F885BDE2A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3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0E10F-696E-4B40-8B90-F885BDE2AE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85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8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5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8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96B-136D-407D-9F2A-15FF96A76E9C}" type="datetimeFigureOut">
              <a:rPr kumimoji="1" lang="ja-JP" altLang="en-US" smtClean="0"/>
              <a:t>2015/9/14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2952854" y="1576469"/>
            <a:ext cx="1251199" cy="48199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小塚明朝 Pro H" pitchFamily="18" charset="-128"/>
                <a:ea typeface="小塚明朝 Pro H" pitchFamily="18" charset="-128"/>
                <a:cs typeface="メイリオ" pitchFamily="50" charset="-128"/>
              </a:rPr>
              <a:t>月日</a:t>
            </a:r>
            <a:endParaRPr kumimoji="1" lang="ja-JP" altLang="en-US" sz="2400" b="1" dirty="0">
              <a:solidFill>
                <a:schemeClr val="tx1"/>
              </a:solidFill>
              <a:latin typeface="小塚明朝 Pro H" pitchFamily="18" charset="-128"/>
              <a:ea typeface="小塚明朝 Pro H" pitchFamily="18" charset="-128"/>
              <a:cs typeface="メイリオ" pitchFamily="50" charset="-128"/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952854" y="2715090"/>
            <a:ext cx="1251199" cy="48199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tx1"/>
                </a:solidFill>
                <a:latin typeface="小塚明朝 Pro H" pitchFamily="18" charset="-128"/>
                <a:ea typeface="小塚明朝 Pro H" pitchFamily="18" charset="-128"/>
                <a:cs typeface="メイリオ" pitchFamily="50" charset="-128"/>
              </a:rPr>
              <a:t>場所</a:t>
            </a:r>
            <a:endParaRPr kumimoji="1" lang="ja-JP" altLang="en-US" sz="2400" b="1" dirty="0">
              <a:solidFill>
                <a:schemeClr val="tx1"/>
              </a:solidFill>
              <a:latin typeface="小塚明朝 Pro H" pitchFamily="18" charset="-128"/>
              <a:ea typeface="小塚明朝 Pro H" pitchFamily="18" charset="-128"/>
              <a:cs typeface="メイリオ" pitchFamily="50" charset="-128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2950197" y="2148603"/>
            <a:ext cx="1251199" cy="48199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  <a:latin typeface="小塚明朝 Pro H" pitchFamily="18" charset="-128"/>
                <a:ea typeface="小塚明朝 Pro H" pitchFamily="18" charset="-128"/>
                <a:cs typeface="メイリオ" pitchFamily="50" charset="-128"/>
              </a:rPr>
              <a:t>時間</a:t>
            </a:r>
            <a:endParaRPr kumimoji="1" lang="ja-JP" altLang="en-US" sz="2400" b="1" dirty="0">
              <a:solidFill>
                <a:schemeClr val="tx1"/>
              </a:solidFill>
              <a:latin typeface="小塚明朝 Pro H" pitchFamily="18" charset="-128"/>
              <a:ea typeface="小塚明朝 Pro H" pitchFamily="18" charset="-128"/>
              <a:cs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77016" y="6265272"/>
            <a:ext cx="6768752" cy="4176464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5048" y="6584076"/>
            <a:ext cx="22878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 9</a:t>
            </a:r>
            <a:r>
              <a:rPr kumimoji="1"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00 </a:t>
            </a:r>
            <a:r>
              <a:rPr kumimoji="1" lang="ja-JP" altLang="en-US" sz="2400" dirty="0" smtClean="0">
                <a:latin typeface="HGP明朝E" pitchFamily="18" charset="-128"/>
                <a:ea typeface="HGP明朝E" pitchFamily="18" charset="-128"/>
              </a:rPr>
              <a:t>～  </a:t>
            </a: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kumimoji="1"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kumimoji="1" lang="en-US" altLang="ja-JP" sz="2400" dirty="0" smtClean="0">
                <a:latin typeface="HGP明朝E" pitchFamily="18" charset="-128"/>
                <a:ea typeface="HGP明朝E" pitchFamily="18" charset="-128"/>
              </a:rPr>
              <a:t>30</a:t>
            </a:r>
          </a:p>
          <a:p>
            <a:pPr>
              <a:lnSpc>
                <a:spcPct val="200000"/>
              </a:lnSpc>
            </a:pP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（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00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30</a:t>
            </a:r>
          </a:p>
          <a:p>
            <a:pPr>
              <a:lnSpc>
                <a:spcPct val="200000"/>
              </a:lnSpc>
            </a:pP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 9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30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30</a:t>
            </a:r>
            <a:endParaRPr lang="en-US" altLang="ja-JP" sz="2400" dirty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30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50</a:t>
            </a:r>
            <a:endParaRPr lang="en-US" altLang="ja-JP" sz="2400" dirty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10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：</a:t>
            </a:r>
            <a:r>
              <a:rPr lang="en-US" altLang="ja-JP" sz="2400" dirty="0" smtClean="0">
                <a:latin typeface="HGP明朝E" pitchFamily="18" charset="-128"/>
                <a:ea typeface="HGP明朝E" pitchFamily="18" charset="-128"/>
              </a:rPr>
              <a:t>50 </a:t>
            </a:r>
            <a:r>
              <a:rPr lang="ja-JP" altLang="en-US" sz="2400" dirty="0">
                <a:latin typeface="HGP明朝E" pitchFamily="18" charset="-128"/>
                <a:ea typeface="HGP明朝E" pitchFamily="18" charset="-128"/>
              </a:rPr>
              <a:t>～ </a:t>
            </a:r>
            <a:endParaRPr lang="en-US" altLang="ja-JP" sz="2400" dirty="0"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1817176" y="5905232"/>
            <a:ext cx="3816424" cy="7920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当日の流れ</a:t>
            </a:r>
            <a:endParaRPr kumimoji="1" lang="ja-JP" altLang="en-US" sz="2800" b="1" dirty="0">
              <a:solidFill>
                <a:schemeClr val="bg1"/>
              </a:solidFill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41311" y="6584076"/>
            <a:ext cx="39076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洪水に関する映像</a:t>
            </a:r>
            <a:r>
              <a:rPr lang="ja-JP" altLang="en-US" dirty="0" smtClean="0">
                <a:latin typeface="HGP明朝E" pitchFamily="18" charset="-128"/>
                <a:ea typeface="HGP明朝E" pitchFamily="18" charset="-128"/>
              </a:rPr>
              <a:t>（動画・写真）</a:t>
            </a:r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参集人数の確認・役場への報告</a:t>
            </a: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）</a:t>
            </a:r>
            <a:endParaRPr lang="en-US" altLang="ja-JP" sz="24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洪水の災害図上訓練</a:t>
            </a:r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（</a:t>
            </a:r>
            <a:r>
              <a:rPr lang="en-US" altLang="ja-JP" sz="2000" dirty="0" smtClean="0">
                <a:latin typeface="HGP明朝E" pitchFamily="18" charset="-128"/>
                <a:ea typeface="HGP明朝E" pitchFamily="18" charset="-128"/>
              </a:rPr>
              <a:t>DIG</a:t>
            </a:r>
            <a:r>
              <a:rPr lang="ja-JP" altLang="en-US" sz="2000" dirty="0" smtClean="0">
                <a:latin typeface="HGP明朝E" pitchFamily="18" charset="-128"/>
                <a:ea typeface="HGP明朝E" pitchFamily="18" charset="-128"/>
              </a:rPr>
              <a:t>）</a:t>
            </a:r>
            <a:endParaRPr lang="en-US" altLang="ja-JP" sz="20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避難種類と判断時期の共有</a:t>
            </a:r>
            <a:endParaRPr lang="en-US" altLang="ja-JP" sz="2400" dirty="0" smtClean="0">
              <a:latin typeface="HGP明朝E" pitchFamily="18" charset="-128"/>
              <a:ea typeface="HGP明朝E" pitchFamily="18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2400" dirty="0" smtClean="0">
                <a:latin typeface="HGP明朝E" pitchFamily="18" charset="-128"/>
                <a:ea typeface="HGP明朝E" pitchFamily="18" charset="-128"/>
              </a:rPr>
              <a:t>帰路の目視確認</a:t>
            </a:r>
            <a:r>
              <a:rPr lang="ja-JP" altLang="en-US" dirty="0" smtClean="0">
                <a:latin typeface="HGP明朝E" pitchFamily="18" charset="-128"/>
                <a:ea typeface="HGP明朝E" pitchFamily="18" charset="-128"/>
              </a:rPr>
              <a:t>（危険個所など）</a:t>
            </a:r>
            <a:endParaRPr lang="en-US" altLang="ja-JP" sz="1600" dirty="0" smtClean="0"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701052" y="7417400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701052" y="8137480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01052" y="8929568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01052" y="9649648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61658" y="378147"/>
            <a:ext cx="6912768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4400" dirty="0" smtClean="0">
                <a:latin typeface="小塚明朝 Pro H" pitchFamily="18" charset="-128"/>
                <a:ea typeface="小塚明朝 Pro H" pitchFamily="18" charset="-128"/>
              </a:rPr>
              <a:t>●●町自主防災</a:t>
            </a:r>
            <a:r>
              <a:rPr lang="ja-JP" altLang="en-US" sz="4400" dirty="0">
                <a:latin typeface="小塚明朝 Pro H" pitchFamily="18" charset="-128"/>
                <a:ea typeface="小塚明朝 Pro H" pitchFamily="18" charset="-128"/>
              </a:rPr>
              <a:t>訓練</a:t>
            </a:r>
            <a:endParaRPr lang="zh-TW" altLang="en-US" sz="4400" dirty="0">
              <a:latin typeface="小塚明朝 Pro H" pitchFamily="18" charset="-128"/>
              <a:ea typeface="小塚明朝 Pro H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891617" y="3327549"/>
            <a:ext cx="454428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小塚明朝 Pro H" pitchFamily="18" charset="-128"/>
                <a:ea typeface="小塚明朝 Pro H" pitchFamily="18" charset="-128"/>
              </a:rPr>
              <a:t>今年は、</a:t>
            </a:r>
            <a:r>
              <a:rPr lang="ja-JP" altLang="en-US" u="sng" dirty="0" smtClean="0">
                <a:latin typeface="小塚明朝 Pro H" pitchFamily="18" charset="-128"/>
                <a:ea typeface="小塚明朝 Pro H" pitchFamily="18" charset="-128"/>
              </a:rPr>
              <a:t>洪水</a:t>
            </a:r>
            <a:r>
              <a:rPr lang="ja-JP" altLang="en-US" u="sng" dirty="0">
                <a:latin typeface="小塚明朝 Pro H" pitchFamily="18" charset="-128"/>
                <a:ea typeface="小塚明朝 Pro H" pitchFamily="18" charset="-128"/>
              </a:rPr>
              <a:t>災害を想定し、●●町に適した訓練内容</a:t>
            </a:r>
            <a:r>
              <a:rPr lang="ja-JP" altLang="en-US" sz="1600" dirty="0">
                <a:latin typeface="小塚明朝 Pro H" pitchFamily="18" charset="-128"/>
                <a:ea typeface="小塚明朝 Pro H" pitchFamily="18" charset="-128"/>
              </a:rPr>
              <a:t>を用意しました</a:t>
            </a:r>
            <a:r>
              <a:rPr lang="ja-JP" altLang="en-US" sz="1600" dirty="0" smtClean="0">
                <a:latin typeface="小塚明朝 Pro H" pitchFamily="18" charset="-128"/>
                <a:ea typeface="小塚明朝 Pro H" pitchFamily="18" charset="-128"/>
              </a:rPr>
              <a:t>。浸水の危険度を含めて、一緒に安全確認してみませんか。みなさんの参加</a:t>
            </a:r>
            <a:r>
              <a:rPr lang="ja-JP" altLang="en-US" sz="1600" dirty="0">
                <a:latin typeface="小塚明朝 Pro H" pitchFamily="18" charset="-128"/>
                <a:ea typeface="小塚明朝 Pro H" pitchFamily="18" charset="-128"/>
              </a:rPr>
              <a:t>をお待ちしています。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236557" y="2148603"/>
            <a:ext cx="33247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午前</a:t>
            </a:r>
            <a:r>
              <a:rPr lang="en-US" altLang="zh-TW" sz="2000" dirty="0" smtClean="0">
                <a:latin typeface="小塚明朝 Pro H" pitchFamily="18" charset="-128"/>
                <a:ea typeface="小塚明朝 Pro H" pitchFamily="18" charset="-128"/>
              </a:rPr>
              <a:t>9</a:t>
            </a:r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時～</a:t>
            </a:r>
            <a:r>
              <a:rPr lang="en-US" altLang="zh-TW" sz="2000" dirty="0" smtClean="0">
                <a:latin typeface="小塚明朝 Pro H" pitchFamily="18" charset="-128"/>
                <a:ea typeface="小塚明朝 Pro H" pitchFamily="18" charset="-128"/>
              </a:rPr>
              <a:t>10</a:t>
            </a:r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時</a:t>
            </a:r>
            <a:r>
              <a:rPr lang="en-US" altLang="zh-TW" sz="2000" dirty="0" smtClean="0">
                <a:latin typeface="小塚明朝 Pro H" pitchFamily="18" charset="-128"/>
                <a:ea typeface="小塚明朝 Pro H" pitchFamily="18" charset="-128"/>
              </a:rPr>
              <a:t>50</a:t>
            </a:r>
            <a:r>
              <a:rPr lang="zh-TW" altLang="en-US" sz="2000" dirty="0" smtClean="0">
                <a:latin typeface="小塚明朝 Pro H" pitchFamily="18" charset="-128"/>
                <a:ea typeface="小塚明朝 Pro H" pitchFamily="18" charset="-128"/>
              </a:rPr>
              <a:t>分</a:t>
            </a:r>
            <a:endParaRPr lang="en-US" altLang="zh-TW" sz="2000" dirty="0" smtClean="0">
              <a:latin typeface="小塚明朝 Pro H" pitchFamily="18" charset="-128"/>
              <a:ea typeface="小塚明朝 Pro H" pitchFamily="18" charset="-128"/>
            </a:endParaRPr>
          </a:p>
          <a:p>
            <a:r>
              <a:rPr lang="ja-JP" altLang="en-US" sz="1100" dirty="0" smtClean="0">
                <a:latin typeface="小塚明朝 Pro H" pitchFamily="18" charset="-128"/>
                <a:ea typeface="小塚明朝 Pro H" pitchFamily="18" charset="-128"/>
              </a:rPr>
              <a:t>　</a:t>
            </a:r>
            <a:r>
              <a:rPr lang="en-US" altLang="ja-JP" sz="1200" dirty="0" smtClean="0">
                <a:latin typeface="小塚明朝 Pro H" pitchFamily="18" charset="-128"/>
                <a:ea typeface="小塚明朝 Pro H" pitchFamily="18" charset="-128"/>
              </a:rPr>
              <a:t>※9</a:t>
            </a:r>
            <a:r>
              <a:rPr lang="ja-JP" altLang="en-US" sz="1200" dirty="0" smtClean="0">
                <a:latin typeface="小塚明朝 Pro H" pitchFamily="18" charset="-128"/>
                <a:ea typeface="小塚明朝 Pro H" pitchFamily="18" charset="-128"/>
              </a:rPr>
              <a:t>時過ぎ頃に備蓄品配布の人数確認します</a:t>
            </a:r>
            <a:endParaRPr lang="zh-TW" altLang="en-US" sz="1200" dirty="0">
              <a:latin typeface="小塚明朝 Pro H" pitchFamily="18" charset="-128"/>
              <a:ea typeface="小塚明朝 Pro H" pitchFamily="18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301987" y="273541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小塚明朝 Pro H" pitchFamily="18" charset="-128"/>
                <a:ea typeface="小塚明朝 Pro H" pitchFamily="18" charset="-128"/>
              </a:rPr>
              <a:t>●●小学校</a:t>
            </a:r>
            <a:endParaRPr lang="ja-JP" altLang="en-US" sz="2400" dirty="0">
              <a:latin typeface="小塚明朝 Pro H" pitchFamily="18" charset="-128"/>
              <a:ea typeface="小塚明朝 Pro H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04053" y="1586631"/>
            <a:ext cx="2871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平成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27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年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10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月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18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日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(</a:t>
            </a:r>
            <a:r>
              <a:rPr lang="ja-JP" altLang="en-US" sz="2000" dirty="0">
                <a:latin typeface="小塚明朝 Pro H" pitchFamily="18" charset="-128"/>
                <a:ea typeface="小塚明朝 Pro H" pitchFamily="18" charset="-128"/>
              </a:rPr>
              <a:t>日</a:t>
            </a:r>
            <a:r>
              <a:rPr lang="en-US" altLang="ja-JP" sz="2000" dirty="0">
                <a:latin typeface="小塚明朝 Pro H" pitchFamily="18" charset="-128"/>
                <a:ea typeface="小塚明朝 Pro H" pitchFamily="18" charset="-128"/>
              </a:rPr>
              <a:t>)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33666" y="4557646"/>
            <a:ext cx="6768752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小塚明朝 Pro H" pitchFamily="18" charset="-128"/>
                <a:ea typeface="小塚明朝 Pro H" pitchFamily="18" charset="-128"/>
              </a:rPr>
              <a:t>《</a:t>
            </a:r>
            <a:r>
              <a:rPr lang="ja-JP" altLang="en-US" sz="2000" dirty="0" smtClean="0">
                <a:latin typeface="小塚明朝 Pro H" pitchFamily="18" charset="-128"/>
                <a:ea typeface="小塚明朝 Pro H" pitchFamily="18" charset="-128"/>
              </a:rPr>
              <a:t>ねらい</a:t>
            </a:r>
            <a:r>
              <a:rPr lang="en-US" altLang="ja-JP" sz="2000" dirty="0" smtClean="0">
                <a:latin typeface="小塚明朝 Pro H" pitchFamily="18" charset="-128"/>
                <a:ea typeface="小塚明朝 Pro H" pitchFamily="18" charset="-128"/>
              </a:rPr>
              <a:t>》</a:t>
            </a:r>
          </a:p>
          <a:p>
            <a:r>
              <a:rPr lang="ja-JP" altLang="en-US" dirty="0" smtClean="0">
                <a:latin typeface="小塚明朝 Pro H" pitchFamily="18" charset="-128"/>
                <a:ea typeface="小塚明朝 Pro H" pitchFamily="18" charset="-128"/>
              </a:rPr>
              <a:t>①個々の、洪水時の避難種類（水平･垂直･待避）を確認する。</a:t>
            </a:r>
            <a:endParaRPr lang="en-US" altLang="ja-JP" dirty="0" smtClean="0">
              <a:latin typeface="小塚明朝 Pro H" pitchFamily="18" charset="-128"/>
              <a:ea typeface="小塚明朝 Pro H" pitchFamily="18" charset="-128"/>
            </a:endParaRPr>
          </a:p>
          <a:p>
            <a:r>
              <a:rPr lang="ja-JP" altLang="en-US" dirty="0" smtClean="0">
                <a:latin typeface="小塚明朝 Pro H" pitchFamily="18" charset="-128"/>
                <a:ea typeface="小塚明朝 Pro H" pitchFamily="18" charset="-128"/>
              </a:rPr>
              <a:t>②ご近所の避難に支援が必要な人を確認し、対応を相談する。</a:t>
            </a:r>
            <a:endParaRPr lang="en-US" altLang="ja-JP" dirty="0" smtClean="0">
              <a:latin typeface="小塚明朝 Pro H" pitchFamily="18" charset="-128"/>
              <a:ea typeface="小塚明朝 Pro H" pitchFamily="18" charset="-128"/>
            </a:endParaRPr>
          </a:p>
          <a:p>
            <a:r>
              <a:rPr lang="ja-JP" altLang="en-US" dirty="0" smtClean="0">
                <a:latin typeface="小塚明朝 Pro H" pitchFamily="18" charset="-128"/>
                <a:ea typeface="小塚明朝 Pro H" pitchFamily="18" charset="-128"/>
              </a:rPr>
              <a:t>③近隣の水害危険個所や土地の高低を、自分の目で確認する。</a:t>
            </a:r>
            <a:endParaRPr lang="ja-JP" altLang="en-US" dirty="0">
              <a:latin typeface="小塚明朝 Pro H" pitchFamily="18" charset="-128"/>
              <a:ea typeface="小塚明朝 Pro H" pitchFamily="18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44" y="1483286"/>
            <a:ext cx="2594583" cy="256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0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276_bosai-kunren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21276_bosai-kunren_poster</Template>
  <TotalTime>129</TotalTime>
  <Words>214</Words>
  <Application>Microsoft Office PowerPoint</Application>
  <PresentationFormat>ユーザー設定</PresentationFormat>
  <Paragraphs>24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21276_bosai-kunren_poster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Yoshirou AZUMA</dc:creator>
  <cp:lastModifiedBy>soumu12</cp:lastModifiedBy>
  <cp:revision>14</cp:revision>
  <cp:lastPrinted>2015-09-11T04:39:30Z</cp:lastPrinted>
  <dcterms:created xsi:type="dcterms:W3CDTF">2015-09-11T02:37:26Z</dcterms:created>
  <dcterms:modified xsi:type="dcterms:W3CDTF">2015-09-14T04:07:36Z</dcterms:modified>
</cp:coreProperties>
</file>